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" y="0"/>
            <a:ext cx="9143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Засідання 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педагогічної ради 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uk-UA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Кленовецької</a:t>
            </a:r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ЗОШ І-ІІ ступенів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>
              <a:latin typeface="Times New Roman"/>
              <a:ea typeface="Times New Roman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від </a:t>
            </a:r>
            <a:r>
              <a:rPr lang="uk-UA" dirty="0">
                <a:solidFill>
                  <a:srgbClr val="FF0000"/>
                </a:solidFill>
                <a:latin typeface="Times New Roman"/>
                <a:ea typeface="Times New Roman"/>
              </a:rPr>
              <a:t>27.10.2017 року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По другому  питанню вирішили: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ефективно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впроваджувати та використовувати 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комп’ютери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у навчально-виховному процесі; 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- 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опрацьовувати нові </a:t>
            </a:r>
            <a:r>
              <a:rPr lang="uk-UA" dirty="0" smtClean="0">
                <a:latin typeface="Times New Roman"/>
                <a:ea typeface="Times New Roman"/>
              </a:rPr>
              <a:t>публікації </a:t>
            </a:r>
            <a:r>
              <a:rPr lang="uk-UA" dirty="0">
                <a:latin typeface="Times New Roman"/>
                <a:ea typeface="Times New Roman"/>
              </a:rPr>
              <a:t>з проблеми  формування успішної особистості школяра шляхом використання нових інформаційних технологій;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- систематично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взаємовідвідувати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уроки; 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- впроваджувати у своїй роботі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інтерактивні методи навчання.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02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Третє 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200800" cy="4525963"/>
          </a:xfrm>
        </p:spPr>
        <p:txBody>
          <a:bodyPr/>
          <a:lstStyle/>
          <a:p>
            <a:r>
              <a:rPr lang="uk-UA" dirty="0" smtClean="0"/>
              <a:t>Адаптація  учнів 1 класу – </a:t>
            </a:r>
            <a:r>
              <a:rPr lang="uk-UA" i="1" dirty="0" smtClean="0"/>
              <a:t>класовод 1 класу </a:t>
            </a:r>
            <a:r>
              <a:rPr lang="uk-UA" i="1" dirty="0" err="1" smtClean="0"/>
              <a:t>Мальованик</a:t>
            </a:r>
            <a:r>
              <a:rPr lang="uk-UA" i="1" dirty="0" smtClean="0"/>
              <a:t> О. </a:t>
            </a:r>
            <a:r>
              <a:rPr lang="uk-UA" i="1" dirty="0"/>
              <a:t>І</a:t>
            </a:r>
            <a:r>
              <a:rPr lang="uk-UA" i="1" dirty="0" smtClean="0"/>
              <a:t>.</a:t>
            </a:r>
          </a:p>
          <a:p>
            <a:endParaRPr lang="uk-UA" i="1" dirty="0"/>
          </a:p>
          <a:p>
            <a:pPr lvl="0"/>
            <a:r>
              <a:rPr lang="uk-UA" dirty="0">
                <a:solidFill>
                  <a:prstClr val="black"/>
                </a:solidFill>
              </a:rPr>
              <a:t>Адаптація  учнів </a:t>
            </a:r>
            <a:r>
              <a:rPr lang="uk-UA" dirty="0" smtClean="0">
                <a:solidFill>
                  <a:prstClr val="black"/>
                </a:solidFill>
              </a:rPr>
              <a:t>5</a:t>
            </a:r>
            <a:r>
              <a:rPr lang="uk-UA" dirty="0" smtClean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класу – </a:t>
            </a:r>
            <a:r>
              <a:rPr lang="uk-UA" i="1" dirty="0" smtClean="0">
                <a:solidFill>
                  <a:prstClr val="black"/>
                </a:solidFill>
              </a:rPr>
              <a:t>класний керівник  5 класу Король В. Ю.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3158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atin typeface="Times New Roman"/>
                <a:ea typeface="Times New Roman"/>
              </a:rPr>
              <a:t>По третьому  питанню вирішили: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81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>
              <a:buFont typeface="+mj-lt"/>
              <a:buAutoNum type="arabicParenR"/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класоводу 1 класу та практичному психологу школи:</a:t>
            </a:r>
            <a:endParaRPr lang="ru-RU" sz="8000" dirty="0">
              <a:latin typeface="Times New Roman"/>
              <a:ea typeface="Times New Roman"/>
            </a:endParaRPr>
          </a:p>
          <a:p>
            <a:pPr lvl="0">
              <a:buClr>
                <a:srgbClr val="000000"/>
              </a:buClr>
              <a:buFont typeface="Times New Roman"/>
              <a:buChar char="-"/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проводити розвивальні заняття з метою сприяння усвідомлення дитини нової соціальної ролі та підвищення мотивації;</a:t>
            </a:r>
            <a:endParaRPr lang="ru-RU" sz="8000" dirty="0">
              <a:latin typeface="Times New Roman"/>
            </a:endParaRPr>
          </a:p>
          <a:p>
            <a:pPr lvl="0">
              <a:buClr>
                <a:srgbClr val="000000"/>
              </a:buClr>
              <a:buFont typeface="Times New Roman"/>
              <a:buChar char="-"/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надавати рекомендації батькам щодо оптимальної підтримки дитини в період адаптації;</a:t>
            </a:r>
            <a:endParaRPr lang="ru-RU" sz="8000" dirty="0">
              <a:latin typeface="Times New Roman"/>
            </a:endParaRPr>
          </a:p>
          <a:p>
            <a:pPr lvl="0">
              <a:buClr>
                <a:srgbClr val="000000"/>
              </a:buClr>
              <a:buFont typeface="Times New Roman"/>
              <a:buChar char="-"/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вивчати та аналізувати дані про рівень готовності дітей до школи;</a:t>
            </a:r>
            <a:endParaRPr lang="ru-RU" sz="8000" dirty="0">
              <a:latin typeface="Times New Roman"/>
            </a:endParaRPr>
          </a:p>
          <a:p>
            <a:pPr lvl="0">
              <a:buClr>
                <a:srgbClr val="000000"/>
              </a:buClr>
              <a:buFont typeface="Times New Roman"/>
              <a:buChar char="-"/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здійснювати комплексну діагностику рівня адаптації першокласників;</a:t>
            </a:r>
            <a:endParaRPr lang="ru-RU" sz="8000" dirty="0">
              <a:latin typeface="Times New Roman"/>
            </a:endParaRPr>
          </a:p>
          <a:p>
            <a:pPr>
              <a:spcAft>
                <a:spcPts val="0"/>
              </a:spcAft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- використовуючи психологічні методики, вивчати індивідуальні особливості дітей та визначати причини труднощів в навчанні та вихованні.</a:t>
            </a:r>
            <a:endParaRPr lang="ru-RU" sz="8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2) </a:t>
            </a:r>
            <a:r>
              <a:rPr lang="uk-UA" sz="8000" dirty="0" err="1">
                <a:solidFill>
                  <a:srgbClr val="000000"/>
                </a:solidFill>
                <a:latin typeface="Times New Roman"/>
              </a:rPr>
              <a:t>вчителям-предметникам</a:t>
            </a:r>
            <a:r>
              <a:rPr lang="uk-UA" sz="8000" dirty="0">
                <a:solidFill>
                  <a:srgbClr val="000000"/>
                </a:solidFill>
                <a:latin typeface="Times New Roman"/>
              </a:rPr>
              <a:t> , які викладають предмети у 5 класі:</a:t>
            </a:r>
            <a:endParaRPr lang="ru-RU" sz="8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- опрацювати спеціальну психолого-педагогічну літературу;</a:t>
            </a:r>
            <a:endParaRPr lang="ru-RU" sz="8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- не змінювати  різко методи роботи, використовувати ігровий матеріал, інструктажі, пам'ятки, алгоритми, картки-опори, зразки виконання.</a:t>
            </a:r>
            <a:endParaRPr lang="ru-RU" sz="8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8000" dirty="0">
                <a:solidFill>
                  <a:srgbClr val="000000"/>
                </a:solidFill>
                <a:latin typeface="Times New Roman"/>
              </a:rPr>
              <a:t>- протягом уроку та додому давати конкретні доступні завдання й домагатися їх чіткого виконання.</a:t>
            </a:r>
            <a:endParaRPr lang="ru-RU" sz="8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20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+mn-ea"/>
              </a:rPr>
              <a:t>Четверте питання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«Проектно-рольовий підхід у позакласній виховній роботі</a:t>
            </a:r>
            <a:r>
              <a:rPr lang="uk-UA" sz="3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pPr marL="0" indent="0">
              <a:buNone/>
            </a:pPr>
            <a:endParaRPr lang="uk-UA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виступи педагогів-організатор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ів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uk-UA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вчителя історії, І кваліфікаційна 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категорія </a:t>
            </a:r>
            <a:r>
              <a:rPr lang="uk-UA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Меденці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О. Д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та вчителя англійської мови </a:t>
            </a:r>
            <a:r>
              <a:rPr lang="uk-UA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Полончак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К.В., ІІ </a:t>
            </a:r>
            <a:r>
              <a:rPr lang="uk-UA" i="1" smtClean="0">
                <a:solidFill>
                  <a:srgbClr val="000000"/>
                </a:solidFill>
                <a:latin typeface="Times New Roman"/>
                <a:ea typeface="Times New Roman"/>
              </a:rPr>
              <a:t>кваліфікаційна категорія.</a:t>
            </a:r>
            <a:endParaRPr lang="uk-UA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6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0000"/>
                </a:solidFill>
                <a:latin typeface="Times New Roman"/>
                <a:ea typeface="DejaVu Sans"/>
              </a:rPr>
              <a:t>По четвертому питанню вирішили: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Clr>
                <a:srgbClr val="000000"/>
              </a:buClr>
              <a:buFont typeface="Times New Roman"/>
              <a:buChar char="-"/>
            </a:pPr>
            <a:r>
              <a:rPr lang="uk-UA" dirty="0">
                <a:solidFill>
                  <a:srgbClr val="000000"/>
                </a:solidFill>
                <a:latin typeface="Times New Roman"/>
                <a:ea typeface="DejaVu Sans"/>
              </a:rPr>
              <a:t>під час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організаціїосвітнього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DejaVu Sans"/>
              </a:rPr>
              <a:t>процесу спиратися на проектно-рольовий підхід;</a:t>
            </a:r>
            <a:endParaRPr lang="ru-RU" dirty="0">
              <a:latin typeface="Times New Roman"/>
            </a:endParaRPr>
          </a:p>
          <a:p>
            <a:pPr lvl="0">
              <a:buClr>
                <a:srgbClr val="000000"/>
              </a:buClr>
              <a:buFont typeface="Times New Roman"/>
              <a:buChar char="-"/>
            </a:pPr>
            <a:r>
              <a:rPr lang="uk-UA" dirty="0">
                <a:solidFill>
                  <a:srgbClr val="000000"/>
                </a:solidFill>
                <a:latin typeface="Times New Roman"/>
                <a:ea typeface="DejaVu Sans"/>
              </a:rPr>
              <a:t>всіляко заохочувати учнів до участі у позакласній роботі та позакласних заходах;</a:t>
            </a:r>
            <a:endParaRPr lang="ru-RU" dirty="0">
              <a:latin typeface="Times New Roman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долучати до активної роботи учасників шкільного самоврядування та проектно-рольової діяльності позакласної роботи в школі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099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+mn-ea"/>
              </a:rPr>
              <a:t>П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ea typeface="+mn-ea"/>
              </a:rPr>
              <a:t>’</a:t>
            </a:r>
            <a:r>
              <a:rPr lang="uk-UA" b="1" i="1" dirty="0" err="1" smtClean="0">
                <a:solidFill>
                  <a:srgbClr val="000000"/>
                </a:solidFill>
                <a:latin typeface="Times New Roman"/>
                <a:ea typeface="+mn-ea"/>
              </a:rPr>
              <a:t>яте</a:t>
            </a:r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+mn-ea"/>
              </a:rPr>
              <a:t>  питання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66247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«Про </a:t>
            </a:r>
            <a:r>
              <a:rPr lang="uk-UA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підготовку документів для випуску учнів 9 </a:t>
            </a:r>
            <a:r>
              <a:rPr lang="uk-UA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класу»</a:t>
            </a:r>
          </a:p>
          <a:p>
            <a:pPr marL="0" indent="0">
              <a:buNone/>
            </a:pPr>
            <a:endParaRPr lang="uk-UA" sz="2800" i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uk-UA" sz="2800" i="1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uk-UA" sz="2800" i="1" dirty="0" smtClean="0">
                <a:solidFill>
                  <a:srgbClr val="000000"/>
                </a:solidFill>
                <a:latin typeface="Times New Roman"/>
              </a:rPr>
              <a:t>иступ класного керівника 9 класу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/>
              </a:rPr>
              <a:t>Реберка</a:t>
            </a:r>
            <a:r>
              <a:rPr lang="uk-UA" sz="2800" i="1" dirty="0" smtClean="0">
                <a:solidFill>
                  <a:srgbClr val="000000"/>
                </a:solidFill>
                <a:latin typeface="Times New Roman"/>
              </a:rPr>
              <a:t> Л Й.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719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latin typeface="Times New Roman"/>
                <a:ea typeface="+mn-ea"/>
              </a:rPr>
              <a:t>По  п</a:t>
            </a:r>
            <a:r>
              <a:rPr lang="en-US" b="1" i="1" dirty="0">
                <a:solidFill>
                  <a:srgbClr val="000000"/>
                </a:solidFill>
                <a:latin typeface="Times New Roman"/>
                <a:ea typeface="+mn-ea"/>
              </a:rPr>
              <a:t>’</a:t>
            </a:r>
            <a:r>
              <a:rPr lang="uk-UA" b="1" i="1" dirty="0" err="1">
                <a:solidFill>
                  <a:srgbClr val="000000"/>
                </a:solidFill>
                <a:latin typeface="Times New Roman"/>
                <a:ea typeface="+mn-ea"/>
              </a:rPr>
              <a:t>ятому</a:t>
            </a:r>
            <a:r>
              <a:rPr lang="uk-UA" b="1" i="1" dirty="0">
                <a:solidFill>
                  <a:srgbClr val="000000"/>
                </a:solidFill>
                <a:latin typeface="Times New Roman"/>
                <a:ea typeface="+mn-ea"/>
              </a:rPr>
              <a:t> питанню вирішили: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</a:rPr>
              <a:t>- вважати роботу по підготовці документів до випуску учнів 9 класу </a:t>
            </a:r>
            <a:r>
              <a:rPr lang="uk-UA" dirty="0" err="1">
                <a:solidFill>
                  <a:srgbClr val="000000"/>
                </a:solidFill>
                <a:latin typeface="Times New Roman"/>
              </a:rPr>
              <a:t>викон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ану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належному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рівні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</a:rPr>
              <a:t> - з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дати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 замовлення  на виготовлення свідоцтв про базову середню освіту:  7 -  звичайного зразка, 2 - особливого зразка ( з відзнакою)  до управління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Мукачівської РДА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згідно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графіку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методичного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кабінету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751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/>
                <a:ea typeface="Times New Roman"/>
              </a:rPr>
              <a:t>Порядок денний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1. Доповідь директора школи </a:t>
            </a:r>
            <a:r>
              <a:rPr lang="uk-UA" i="1" dirty="0">
                <a:latin typeface="Times New Roman"/>
                <a:ea typeface="Times New Roman"/>
              </a:rPr>
              <a:t>Лукань С. </a:t>
            </a:r>
            <a:r>
              <a:rPr lang="uk-UA" i="1" dirty="0" smtClean="0">
                <a:latin typeface="Times New Roman"/>
                <a:ea typeface="Times New Roman"/>
              </a:rPr>
              <a:t>І. </a:t>
            </a:r>
            <a:r>
              <a:rPr lang="uk-UA" dirty="0">
                <a:latin typeface="Times New Roman"/>
                <a:ea typeface="Times New Roman"/>
              </a:rPr>
              <a:t>щодо нагальних питань впровадження закону України </a:t>
            </a:r>
            <a:r>
              <a:rPr lang="uk-UA" dirty="0" smtClean="0">
                <a:latin typeface="Times New Roman"/>
                <a:ea typeface="Times New Roman"/>
              </a:rPr>
              <a:t>     « </a:t>
            </a:r>
            <a:r>
              <a:rPr lang="uk-UA" dirty="0">
                <a:latin typeface="Times New Roman"/>
                <a:ea typeface="Times New Roman"/>
              </a:rPr>
              <a:t>Про освіту».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2</a:t>
            </a:r>
            <a:r>
              <a:rPr lang="uk-UA" i="1" dirty="0">
                <a:latin typeface="Times New Roman"/>
                <a:ea typeface="Times New Roman"/>
              </a:rPr>
              <a:t>.</a:t>
            </a:r>
            <a:r>
              <a:rPr lang="uk-UA" dirty="0">
                <a:latin typeface="Times New Roman"/>
                <a:ea typeface="Times New Roman"/>
              </a:rPr>
              <a:t> «Формування успішної особистості школяра шляхом використання нових інформаційних технологій</a:t>
            </a:r>
            <a:r>
              <a:rPr lang="uk-UA" i="1" dirty="0">
                <a:latin typeface="Times New Roman"/>
                <a:ea typeface="Times New Roman"/>
              </a:rPr>
              <a:t>» -  </a:t>
            </a:r>
            <a:r>
              <a:rPr lang="uk-UA" i="1" dirty="0" err="1">
                <a:latin typeface="Times New Roman"/>
                <a:ea typeface="Times New Roman"/>
              </a:rPr>
              <a:t>Переста</a:t>
            </a:r>
            <a:r>
              <a:rPr lang="uk-UA" i="1" dirty="0">
                <a:latin typeface="Times New Roman"/>
                <a:ea typeface="Times New Roman"/>
              </a:rPr>
              <a:t> Т. Й., </a:t>
            </a:r>
            <a:r>
              <a:rPr lang="uk-UA" i="1" dirty="0" err="1">
                <a:latin typeface="Times New Roman"/>
                <a:ea typeface="Times New Roman"/>
              </a:rPr>
              <a:t>Шваб</a:t>
            </a:r>
            <a:r>
              <a:rPr lang="uk-UA" i="1" dirty="0">
                <a:latin typeface="Times New Roman"/>
                <a:ea typeface="Times New Roman"/>
              </a:rPr>
              <a:t> І. О.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3. “Адаптація учнів 1 та 5 класів у навчальному закладі” –  </a:t>
            </a:r>
            <a:r>
              <a:rPr lang="uk-UA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Мальованик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О. І.,  Король В. Ю.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4. «Проектно-рольовий підхід у позакласній виховній роботі» -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Меденці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 О. Д.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5. Про підготовку документів для випуску учнів 9 класу –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Реберка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 Л. Й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06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3140968"/>
            <a:ext cx="7307089" cy="2628007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2700" b="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Щодо </a:t>
            </a:r>
            <a:r>
              <a:rPr lang="uk-UA" sz="2700" b="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нагальних питань впровадження закону України      « Про освіту».</a:t>
            </a:r>
            <a:r>
              <a:rPr lang="ru-RU" sz="2700" b="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700" b="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Доповідь директора школи </a:t>
            </a:r>
            <a:endParaRPr lang="uk-UA" sz="4000" dirty="0" smtClean="0">
              <a:solidFill>
                <a:prstClr val="black"/>
              </a:solidFill>
              <a:latin typeface="Times New Roman"/>
              <a:ea typeface="Times New Roman"/>
              <a:cs typeface="+mj-cs"/>
            </a:endParaRPr>
          </a:p>
          <a:p>
            <a:pPr algn="ctr"/>
            <a:r>
              <a:rPr lang="uk-UA" sz="4000" i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Лукань </a:t>
            </a:r>
            <a:r>
              <a:rPr lang="uk-UA" sz="4000" i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С. І.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872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581528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uk-UA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</a:t>
            </a:r>
            <a:r>
              <a:rPr lang="uk-UA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першому питанню вирішили: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92896"/>
            <a:ext cx="7653536" cy="2116832"/>
          </a:xfrm>
        </p:spPr>
        <p:txBody>
          <a:bodyPr/>
          <a:lstStyle/>
          <a:p>
            <a:pPr lvl="0">
              <a:buFont typeface="Times New Roman"/>
              <a:buChar char="-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додатково опрацювати  новий закон України  «Про освіту».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6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Друге 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/>
                <a:ea typeface="Times New Roman"/>
              </a:rPr>
              <a:t>«Формування успішної особистості школяра шляхом використання нових інформаційних </a:t>
            </a:r>
            <a:r>
              <a:rPr lang="uk-UA" b="1" dirty="0" smtClean="0">
                <a:latin typeface="Times New Roman"/>
                <a:ea typeface="Times New Roman"/>
              </a:rPr>
              <a:t>технологій</a:t>
            </a:r>
            <a:r>
              <a:rPr lang="uk-UA" b="1" i="1" dirty="0" smtClean="0">
                <a:latin typeface="Times New Roman"/>
                <a:ea typeface="Times New Roman"/>
              </a:rPr>
              <a:t>»</a:t>
            </a:r>
          </a:p>
          <a:p>
            <a:pPr marL="0" indent="0" algn="ctr">
              <a:buNone/>
            </a:pPr>
            <a:r>
              <a:rPr lang="uk-UA" i="1" dirty="0" smtClean="0">
                <a:latin typeface="Times New Roman"/>
                <a:ea typeface="Times New Roman"/>
              </a:rPr>
              <a:t>Виступи </a:t>
            </a:r>
          </a:p>
          <a:p>
            <a:pPr marL="0" indent="0">
              <a:buNone/>
            </a:pPr>
            <a:r>
              <a:rPr lang="uk-UA" i="1" dirty="0" err="1" smtClean="0">
                <a:latin typeface="Times New Roman"/>
                <a:ea typeface="Times New Roman"/>
              </a:rPr>
              <a:t>Переста</a:t>
            </a:r>
            <a:r>
              <a:rPr lang="uk-UA" i="1" dirty="0" smtClean="0">
                <a:latin typeface="Times New Roman"/>
                <a:ea typeface="Times New Roman"/>
              </a:rPr>
              <a:t> Т. Й – заступник директора з навчально-виховної роботи;</a:t>
            </a:r>
          </a:p>
          <a:p>
            <a:pPr marL="0" indent="0">
              <a:buNone/>
            </a:pPr>
            <a:r>
              <a:rPr lang="uk-UA" i="1" dirty="0" err="1" smtClean="0">
                <a:latin typeface="Times New Roman"/>
                <a:ea typeface="Times New Roman"/>
              </a:rPr>
              <a:t>Шваб</a:t>
            </a:r>
            <a:r>
              <a:rPr lang="uk-UA" i="1" dirty="0" smtClean="0">
                <a:latin typeface="Times New Roman"/>
                <a:ea typeface="Times New Roman"/>
              </a:rPr>
              <a:t> І. О. – вчитель хімії, вища кваліфікаційна категорія.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/>
                <a:ea typeface="Times New Roman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9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188640"/>
            <a:ext cx="8280920" cy="1512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/>
                <a:ea typeface="Times New Roman"/>
              </a:rPr>
              <a:t>«</a:t>
            </a:r>
            <a:r>
              <a:rPr lang="uk-UA" sz="4000" b="1" dirty="0">
                <a:solidFill>
                  <a:srgbClr val="00B050"/>
                </a:solidFill>
                <a:latin typeface="Times New Roman"/>
                <a:ea typeface="Times New Roman"/>
              </a:rPr>
              <a:t>Формування успішної особистості школяра шляхом використання нових інформаційних технологій</a:t>
            </a:r>
            <a:r>
              <a:rPr lang="uk-UA" sz="4000" b="1" i="1" dirty="0">
                <a:solidFill>
                  <a:srgbClr val="00B050"/>
                </a:solidFill>
                <a:latin typeface="Times New Roman"/>
                <a:ea typeface="Times New Roman"/>
              </a:rPr>
              <a:t>»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сучасному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етапі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головне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школи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підготовка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освіченої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творчої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особистості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здатної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безперервного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розвитку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Це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передбачає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пошук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нових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ш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ляхів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оновлення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змісту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нових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форм й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методів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навчання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сприяли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б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інтенсифікації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освітнього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процесу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збільшенню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швидкості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сприйняття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розумінню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глибині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засвоєння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нових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знань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умінь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навичок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 Саме це і є </a:t>
            </a:r>
            <a:r>
              <a:rPr lang="uk-UA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компетентнісний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 підхід до навчання </a:t>
            </a:r>
            <a:r>
              <a:rPr lang="uk-UA" b="1" dirty="0">
                <a:latin typeface="Times New Roman"/>
                <a:ea typeface="Times New Roman"/>
              </a:rPr>
              <a:t>– реальна можливість універсальних навчальних дій учнів, яка дозволяє їм вирішувати проблеми, організувати ефективну пізнавальну діяльність, стати суб'єктом власного життя</a:t>
            </a:r>
            <a:r>
              <a:rPr lang="uk-UA" b="1" dirty="0" smtClean="0">
                <a:latin typeface="Times New Roman"/>
                <a:ea typeface="Times New Roman"/>
              </a:rPr>
              <a:t>.</a:t>
            </a:r>
            <a:r>
              <a:rPr lang="uk-UA" b="1" dirty="0">
                <a:latin typeface="Times New Roman"/>
                <a:ea typeface="Times New Roman"/>
              </a:rPr>
              <a:t> Особливість педагогічних цілей з розвитку </a:t>
            </a:r>
            <a:r>
              <a:rPr lang="uk-UA" b="1" dirty="0" err="1">
                <a:latin typeface="Times New Roman"/>
                <a:ea typeface="Times New Roman"/>
              </a:rPr>
              <a:t>компетенцій</a:t>
            </a:r>
            <a:r>
              <a:rPr lang="uk-UA" b="1" dirty="0">
                <a:latin typeface="Times New Roman"/>
                <a:ea typeface="Times New Roman"/>
              </a:rPr>
              <a:t> полягає в тому, що вони формуються не у вигляді дій викладача, а з точки зору результатів діяльності учня, тобто його просування та розвитку в процесі засвоєння певного соціального досвіду.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584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У </a:t>
            </a:r>
            <a:r>
              <a:rPr lang="ru-RU" dirty="0" err="1">
                <a:latin typeface="Times New Roman"/>
                <a:ea typeface="Times New Roman"/>
              </a:rPr>
              <a:t>свій</a:t>
            </a:r>
            <a:r>
              <a:rPr lang="ru-RU" dirty="0">
                <a:latin typeface="Times New Roman"/>
                <a:ea typeface="Times New Roman"/>
              </a:rPr>
              <a:t> час В. </a:t>
            </a:r>
            <a:r>
              <a:rPr lang="ru-RU" dirty="0" err="1">
                <a:latin typeface="Times New Roman"/>
                <a:ea typeface="Times New Roman"/>
              </a:rPr>
              <a:t>Сухомлинський</a:t>
            </a:r>
            <a:r>
              <a:rPr lang="ru-RU" dirty="0">
                <a:latin typeface="Times New Roman"/>
                <a:ea typeface="Times New Roman"/>
              </a:rPr>
              <a:t> писав: «</a:t>
            </a:r>
            <a:r>
              <a:rPr lang="ru-RU" dirty="0" err="1">
                <a:latin typeface="Times New Roman"/>
                <a:ea typeface="Times New Roman"/>
              </a:rPr>
              <a:t>Навчити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дитину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вчитися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дати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їй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уміння</a:t>
            </a:r>
            <a:r>
              <a:rPr lang="ru-RU" dirty="0">
                <a:latin typeface="Times New Roman"/>
                <a:ea typeface="Times New Roman"/>
              </a:rPr>
              <a:t>, за </a:t>
            </a:r>
            <a:r>
              <a:rPr lang="ru-RU" dirty="0" err="1">
                <a:latin typeface="Times New Roman"/>
                <a:ea typeface="Times New Roman"/>
              </a:rPr>
              <a:t>допомогою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яких</a:t>
            </a:r>
            <a:r>
              <a:rPr lang="ru-RU" dirty="0">
                <a:latin typeface="Times New Roman"/>
                <a:ea typeface="Times New Roman"/>
              </a:rPr>
              <a:t> вона буде </a:t>
            </a:r>
            <a:r>
              <a:rPr lang="ru-RU" dirty="0" err="1">
                <a:latin typeface="Times New Roman"/>
                <a:ea typeface="Times New Roman"/>
              </a:rPr>
              <a:t>самостійно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здійматися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сходинки</a:t>
            </a:r>
            <a:r>
              <a:rPr lang="ru-RU" dirty="0">
                <a:latin typeface="Times New Roman"/>
                <a:ea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</a:rPr>
              <a:t>сходинку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довгого</a:t>
            </a:r>
            <a:r>
              <a:rPr lang="ru-RU" dirty="0">
                <a:latin typeface="Times New Roman"/>
                <a:ea typeface="Times New Roman"/>
              </a:rPr>
              <a:t> шляху </a:t>
            </a:r>
            <a:r>
              <a:rPr lang="ru-RU" dirty="0" err="1">
                <a:latin typeface="Times New Roman"/>
                <a:ea typeface="Times New Roman"/>
              </a:rPr>
              <a:t>пізнання</a:t>
            </a:r>
            <a:r>
              <a:rPr lang="ru-RU" dirty="0">
                <a:latin typeface="Times New Roman"/>
                <a:ea typeface="Times New Roman"/>
              </a:rPr>
              <a:t>, - </a:t>
            </a:r>
            <a:r>
              <a:rPr lang="ru-RU" dirty="0" err="1">
                <a:latin typeface="Times New Roman"/>
                <a:ea typeface="Times New Roman"/>
              </a:rPr>
              <a:t>це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одне</a:t>
            </a:r>
            <a:r>
              <a:rPr lang="ru-RU" dirty="0">
                <a:latin typeface="Times New Roman"/>
                <a:ea typeface="Times New Roman"/>
              </a:rPr>
              <a:t> з </a:t>
            </a:r>
            <a:r>
              <a:rPr lang="ru-RU" dirty="0" err="1">
                <a:latin typeface="Times New Roman"/>
                <a:ea typeface="Times New Roman"/>
              </a:rPr>
              <a:t>найскладніших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завдань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вчителя</a:t>
            </a:r>
            <a:r>
              <a:rPr lang="ru-RU" dirty="0">
                <a:latin typeface="Times New Roman"/>
                <a:ea typeface="Times New Roman"/>
              </a:rPr>
              <a:t>». Проблема </a:t>
            </a:r>
            <a:r>
              <a:rPr lang="ru-RU" dirty="0" err="1">
                <a:latin typeface="Times New Roman"/>
                <a:ea typeface="Times New Roman"/>
              </a:rPr>
              <a:t>формування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уміння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вчитися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обумовлена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зростанням</a:t>
            </a:r>
            <a:r>
              <a:rPr lang="ru-RU" dirty="0">
                <a:latin typeface="Times New Roman"/>
                <a:ea typeface="Times New Roman"/>
              </a:rPr>
              <a:t> потоку </a:t>
            </a:r>
            <a:r>
              <a:rPr lang="ru-RU" dirty="0" err="1">
                <a:latin typeface="Times New Roman"/>
                <a:ea typeface="Times New Roman"/>
              </a:rPr>
              <a:t>інформації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швидкою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зміною</a:t>
            </a:r>
            <a:r>
              <a:rPr lang="ru-RU" dirty="0">
                <a:latin typeface="Times New Roman"/>
                <a:ea typeface="Times New Roman"/>
              </a:rPr>
              <a:t> та </a:t>
            </a:r>
            <a:r>
              <a:rPr lang="ru-RU" dirty="0" err="1">
                <a:latin typeface="Times New Roman"/>
                <a:ea typeface="Times New Roman"/>
              </a:rPr>
              <a:t>необхідністю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сучасної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людини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швидко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опрацьовувати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її</a:t>
            </a:r>
            <a:r>
              <a:rPr lang="ru-RU" dirty="0">
                <a:latin typeface="Times New Roman"/>
                <a:ea typeface="Times New Roman"/>
              </a:rPr>
              <a:t>. У </a:t>
            </a:r>
            <a:r>
              <a:rPr lang="ru-RU" dirty="0" err="1">
                <a:latin typeface="Times New Roman"/>
                <a:ea typeface="Times New Roman"/>
              </a:rPr>
              <a:t>молодших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школярів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уміння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вчитися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формується</a:t>
            </a:r>
            <a:r>
              <a:rPr lang="ru-RU" dirty="0">
                <a:latin typeface="Times New Roman"/>
                <a:ea typeface="Times New Roman"/>
              </a:rPr>
              <a:t> шляхом </a:t>
            </a:r>
            <a:r>
              <a:rPr lang="ru-RU" dirty="0" err="1">
                <a:latin typeface="Times New Roman"/>
                <a:ea typeface="Times New Roman"/>
              </a:rPr>
              <a:t>оволодіння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організаційними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загальномовленнєвими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загальнопізнавальними</a:t>
            </a:r>
            <a:r>
              <a:rPr lang="ru-RU" dirty="0">
                <a:latin typeface="Times New Roman"/>
                <a:ea typeface="Times New Roman"/>
              </a:rPr>
              <a:t> і контрольно-</a:t>
            </a:r>
            <a:r>
              <a:rPr lang="ru-RU" dirty="0" err="1">
                <a:latin typeface="Times New Roman"/>
                <a:ea typeface="Times New Roman"/>
              </a:rPr>
              <a:t>оцінними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уміннями</a:t>
            </a:r>
            <a:r>
              <a:rPr lang="ru-RU" dirty="0">
                <a:latin typeface="Times New Roman"/>
                <a:ea typeface="Times New Roman"/>
              </a:rPr>
              <a:t> й </a:t>
            </a:r>
            <a:r>
              <a:rPr lang="ru-RU" dirty="0" err="1">
                <a:latin typeface="Times New Roman"/>
                <a:ea typeface="Times New Roman"/>
              </a:rPr>
              <a:t>навичками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Активне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застосування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технічних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засобів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навчання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стає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невід'ємною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частиною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навчального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процесу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скрізь</a:t>
            </a:r>
            <a:r>
              <a:rPr lang="ru-RU" dirty="0">
                <a:latin typeface="Times New Roman"/>
                <a:ea typeface="Times New Roman"/>
              </a:rPr>
              <a:t>, де є </a:t>
            </a:r>
            <a:r>
              <a:rPr lang="ru-RU" dirty="0" err="1">
                <a:latin typeface="Times New Roman"/>
                <a:ea typeface="Times New Roman"/>
              </a:rPr>
              <a:t>захоплені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своєю</a:t>
            </a:r>
            <a:r>
              <a:rPr lang="ru-RU" dirty="0">
                <a:latin typeface="Times New Roman"/>
                <a:ea typeface="Times New Roman"/>
              </a:rPr>
              <a:t> справою </a:t>
            </a:r>
            <a:r>
              <a:rPr lang="ru-RU" dirty="0" err="1">
                <a:latin typeface="Times New Roman"/>
                <a:ea typeface="Times New Roman"/>
              </a:rPr>
              <a:t>вчителі</a:t>
            </a:r>
            <a:r>
              <a:rPr lang="ru-RU" dirty="0">
                <a:latin typeface="Times New Roman"/>
                <a:ea typeface="Times New Roman"/>
              </a:rPr>
              <a:t>, де </a:t>
            </a:r>
            <a:r>
              <a:rPr lang="ru-RU" dirty="0" err="1">
                <a:latin typeface="Times New Roman"/>
                <a:ea typeface="Times New Roman"/>
              </a:rPr>
              <a:t>навчання</a:t>
            </a:r>
            <a:r>
              <a:rPr lang="ru-RU" dirty="0">
                <a:latin typeface="Times New Roman"/>
                <a:ea typeface="Times New Roman"/>
              </a:rPr>
              <a:t> стало </a:t>
            </a:r>
            <a:r>
              <a:rPr lang="ru-RU" dirty="0" err="1">
                <a:latin typeface="Times New Roman"/>
                <a:ea typeface="Times New Roman"/>
              </a:rPr>
              <a:t>творчістю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96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   </a:t>
            </a:r>
            <a:r>
              <a:rPr lang="ru-RU" dirty="0" err="1" smtClean="0">
                <a:latin typeface="Times New Roman"/>
                <a:ea typeface="Times New Roman"/>
              </a:rPr>
              <a:t>Отже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сьогодні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важливого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значення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набуває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впровадження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інформаційно-комунікативних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технологій</a:t>
            </a:r>
            <a:r>
              <a:rPr lang="ru-RU" dirty="0">
                <a:latin typeface="Times New Roman"/>
                <a:ea typeface="Times New Roman"/>
              </a:rPr>
              <a:t> у </a:t>
            </a:r>
            <a:r>
              <a:rPr lang="ru-RU" dirty="0" err="1">
                <a:latin typeface="Times New Roman"/>
                <a:ea typeface="Times New Roman"/>
              </a:rPr>
              <a:t>навчально-виховний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процес</a:t>
            </a:r>
            <a:r>
              <a:rPr lang="ru-RU" dirty="0">
                <a:latin typeface="Times New Roman"/>
                <a:ea typeface="Times New Roman"/>
              </a:rPr>
              <a:t>. З </a:t>
            </a:r>
            <a:r>
              <a:rPr lang="ru-RU" dirty="0" err="1">
                <a:latin typeface="Times New Roman"/>
                <a:ea typeface="Times New Roman"/>
              </a:rPr>
              <a:t>допомогою</a:t>
            </a:r>
            <a:r>
              <a:rPr lang="ru-RU" dirty="0">
                <a:latin typeface="Times New Roman"/>
                <a:ea typeface="Times New Roman"/>
              </a:rPr>
              <a:t> ІКТ </a:t>
            </a:r>
            <a:r>
              <a:rPr lang="ru-RU" dirty="0" err="1">
                <a:latin typeface="Times New Roman"/>
                <a:ea typeface="Times New Roman"/>
              </a:rPr>
              <a:t>створюються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кращі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умови</a:t>
            </a:r>
            <a:r>
              <a:rPr lang="ru-RU" dirty="0">
                <a:latin typeface="Times New Roman"/>
                <a:ea typeface="Times New Roman"/>
              </a:rPr>
              <a:t> для </a:t>
            </a:r>
            <a:r>
              <a:rPr lang="ru-RU" dirty="0" err="1">
                <a:latin typeface="Times New Roman"/>
                <a:ea typeface="Times New Roman"/>
              </a:rPr>
              <a:t>формування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ключових</a:t>
            </a:r>
            <a:r>
              <a:rPr lang="ru-RU" dirty="0">
                <a:latin typeface="Times New Roman"/>
                <a:ea typeface="Times New Roman"/>
              </a:rPr>
              <a:t> та </a:t>
            </a:r>
            <a:r>
              <a:rPr lang="ru-RU" dirty="0" err="1">
                <a:latin typeface="Times New Roman"/>
                <a:ea typeface="Times New Roman"/>
              </a:rPr>
              <a:t>предметних</a:t>
            </a:r>
            <a:r>
              <a:rPr lang="ru-RU" dirty="0">
                <a:latin typeface="Times New Roman"/>
                <a:ea typeface="Times New Roman"/>
              </a:rPr>
              <a:t> компетентностей школяра, </a:t>
            </a:r>
            <a:r>
              <a:rPr lang="ru-RU" dirty="0" err="1">
                <a:latin typeface="Times New Roman"/>
                <a:ea typeface="Times New Roman"/>
              </a:rPr>
              <a:t>його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повноцінної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самореалізації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адже</a:t>
            </a:r>
            <a:r>
              <a:rPr lang="ru-RU" dirty="0">
                <a:latin typeface="Times New Roman"/>
                <a:ea typeface="Times New Roman"/>
              </a:rPr>
              <a:t> вони </a:t>
            </a:r>
            <a:r>
              <a:rPr lang="ru-RU" dirty="0" err="1">
                <a:latin typeface="Times New Roman"/>
                <a:ea typeface="Times New Roman"/>
              </a:rPr>
              <a:t>дозволяють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повноцінно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розкрити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зміст</a:t>
            </a:r>
            <a:r>
              <a:rPr lang="ru-RU" dirty="0">
                <a:latin typeface="Times New Roman"/>
                <a:ea typeface="Times New Roman"/>
              </a:rPr>
              <a:t> уроку, </a:t>
            </a:r>
            <a:r>
              <a:rPr lang="ru-RU" dirty="0" err="1">
                <a:latin typeface="Times New Roman"/>
                <a:ea typeface="Times New Roman"/>
              </a:rPr>
              <a:t>стимулюють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активність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учнів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розвивають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їх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творчі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здібності</a:t>
            </a:r>
            <a:r>
              <a:rPr lang="uk-UA" dirty="0">
                <a:latin typeface="Times New Roman"/>
                <a:ea typeface="Times New Roman"/>
              </a:rPr>
              <a:t>. </a:t>
            </a:r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uk-UA" dirty="0" smtClean="0">
                <a:latin typeface="Times New Roman"/>
                <a:ea typeface="Times New Roman"/>
              </a:rPr>
              <a:t>         Застосування </a:t>
            </a:r>
            <a:r>
              <a:rPr lang="uk-UA" dirty="0">
                <a:latin typeface="Times New Roman"/>
                <a:ea typeface="Times New Roman"/>
              </a:rPr>
              <a:t>ІКТ дає змогу: забезпечити зворотній зв’язок в процесі навчання; зробити навчання більш інтенсивним та ефективним за рахунок реалізації можливостей </a:t>
            </a:r>
            <a:r>
              <a:rPr lang="uk-UA" dirty="0" err="1">
                <a:latin typeface="Times New Roman"/>
                <a:ea typeface="Times New Roman"/>
              </a:rPr>
              <a:t>мультимедіа</a:t>
            </a:r>
            <a:r>
              <a:rPr lang="uk-UA" dirty="0">
                <a:latin typeface="Times New Roman"/>
                <a:ea typeface="Times New Roman"/>
              </a:rPr>
              <a:t> навчальних систем до дієвого і наочного подання матеріалу; підвищити </a:t>
            </a:r>
            <a:r>
              <a:rPr lang="uk-UA" dirty="0" err="1">
                <a:latin typeface="Times New Roman"/>
                <a:ea typeface="Times New Roman"/>
              </a:rPr>
              <a:t>унаочненість</a:t>
            </a:r>
            <a:r>
              <a:rPr lang="uk-UA" dirty="0">
                <a:latin typeface="Times New Roman"/>
                <a:ea typeface="Times New Roman"/>
              </a:rPr>
              <a:t> навчального процесу; забезпечити пошук інформації із різноманітних джерел;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13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>
                <a:latin typeface="Times New Roman"/>
                <a:ea typeface="Times New Roman"/>
              </a:rPr>
              <a:t>індивідуалізувати навчання; моделювати досліджувані процеси або явища; всебічно розкривати та зрозуміліше подавати складний навчальний матеріал; скоротити навчальний час для успішного засвоєння тем; організувати колективну й групову роботи; здійснювати контроль навчальних досягнень; створювати сприятливу атмосферу для спілкування; підвищувати інтерес і загальну мотивацію учнів до навчання; розвивати творчі здібності учнів; формувати в учнів адекватну самооцінку та створити умови для самостійної роботи.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25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937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Засідання педагогічної ради  Кленовецької ЗОШ І-ІІ ступенів</vt:lpstr>
      <vt:lpstr>Порядок денний </vt:lpstr>
      <vt:lpstr>Щодо нагальних питань впровадження закону України      « Про освіту». </vt:lpstr>
      <vt:lpstr> По першому питанню вирішили: </vt:lpstr>
      <vt:lpstr>Друге питання</vt:lpstr>
      <vt:lpstr>«Формування успішної особистості школяра шляхом використання нових інформаційних технологій»</vt:lpstr>
      <vt:lpstr>Слайд 7</vt:lpstr>
      <vt:lpstr>Слайд 8</vt:lpstr>
      <vt:lpstr>Слайд 9</vt:lpstr>
      <vt:lpstr>По другому  питанню вирішили: </vt:lpstr>
      <vt:lpstr>Третє питання</vt:lpstr>
      <vt:lpstr>По третьому  питанню вирішили:</vt:lpstr>
      <vt:lpstr>Четверте питання </vt:lpstr>
      <vt:lpstr>По четвертому питанню вирішили:</vt:lpstr>
      <vt:lpstr>П’яте  питання  </vt:lpstr>
      <vt:lpstr>По  п’ятому питанню вирішили: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Засідання педагогічної ради  Кленовецької ЗОШ І-ІІ ступенів</dc:title>
  <dc:creator>Администратор</dc:creator>
  <cp:lastModifiedBy>HOME</cp:lastModifiedBy>
  <cp:revision>11</cp:revision>
  <dcterms:created xsi:type="dcterms:W3CDTF">2017-10-26T16:33:59Z</dcterms:created>
  <dcterms:modified xsi:type="dcterms:W3CDTF">2017-10-27T08:15:17Z</dcterms:modified>
</cp:coreProperties>
</file>